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1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00569-0460-4E0D-B7A3-FAFED82F122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78A8-A6EB-4E10-AE2F-39F9DFA2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ckard.Ashley@Franklin-Academy.org" TargetMode="External"/><Relationship Id="rId2" Type="http://schemas.openxmlformats.org/officeDocument/2006/relationships/hyperlink" Target="http://www.fa-ib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IB Parent Night #2</a:t>
            </a:r>
            <a:br>
              <a:rPr lang="en-US" sz="6600" dirty="0" smtClean="0"/>
            </a:br>
            <a:r>
              <a:rPr lang="en-US" sz="3600" dirty="0" smtClean="0"/>
              <a:t>The 6 themes &amp; the inquiry cycle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15,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1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51" y="0"/>
            <a:ext cx="10178322" cy="1492132"/>
          </a:xfrm>
        </p:spPr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75" y="746065"/>
            <a:ext cx="6936582" cy="60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732" y="94061"/>
            <a:ext cx="10178322" cy="1492132"/>
          </a:xfrm>
        </p:spPr>
        <p:txBody>
          <a:bodyPr/>
          <a:lstStyle/>
          <a:p>
            <a:r>
              <a:rPr lang="en-US" dirty="0" smtClean="0"/>
              <a:t>The learning-teaching continuum: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465" y="944584"/>
            <a:ext cx="5189838" cy="58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330" y="600471"/>
            <a:ext cx="6593756" cy="618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13" y="0"/>
            <a:ext cx="10178322" cy="1492132"/>
          </a:xfrm>
        </p:spPr>
        <p:txBody>
          <a:bodyPr/>
          <a:lstStyle/>
          <a:p>
            <a:r>
              <a:rPr lang="en-US" dirty="0" smtClean="0"/>
              <a:t>Inquiry model: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24" y="0"/>
            <a:ext cx="10178322" cy="1492132"/>
          </a:xfrm>
        </p:spPr>
        <p:txBody>
          <a:bodyPr/>
          <a:lstStyle/>
          <a:p>
            <a:r>
              <a:rPr lang="en-US" dirty="0" smtClean="0"/>
              <a:t>some samples of inquiry model in a classroom: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427" y="1574423"/>
            <a:ext cx="9345211" cy="51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572" y="313038"/>
            <a:ext cx="9921790" cy="55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98" y="639505"/>
            <a:ext cx="6209884" cy="53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questions, please visit our </a:t>
            </a:r>
            <a:r>
              <a:rPr lang="en-US" dirty="0" err="1" smtClean="0"/>
              <a:t>weebly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www.fa-ib.weebly.com</a:t>
            </a:r>
            <a:endParaRPr lang="en-US" dirty="0" smtClean="0"/>
          </a:p>
          <a:p>
            <a:r>
              <a:rPr lang="en-US" dirty="0" smtClean="0"/>
              <a:t>OR contact : </a:t>
            </a:r>
            <a:r>
              <a:rPr lang="en-US" dirty="0" smtClean="0">
                <a:hlinkClick r:id="rId3"/>
              </a:rPr>
              <a:t>Packard.Ashley@Franklin-Academy.org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Information regarding the next IB Parent Night date will be posted on the </a:t>
            </a:r>
            <a:r>
              <a:rPr lang="en-US" dirty="0" err="1" smtClean="0"/>
              <a:t>Weebly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4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transdisciplinary</a:t>
            </a:r>
            <a:r>
              <a:rPr lang="en-US" dirty="0" smtClean="0"/>
              <a:t> in the PYP?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83493"/>
            <a:ext cx="10178322" cy="3593591"/>
          </a:xfrm>
        </p:spPr>
        <p:txBody>
          <a:bodyPr/>
          <a:lstStyle/>
          <a:p>
            <a:r>
              <a:rPr lang="en-US" dirty="0" err="1" smtClean="0"/>
              <a:t>Transdisciplinary</a:t>
            </a:r>
            <a:r>
              <a:rPr lang="en-US" dirty="0" smtClean="0"/>
              <a:t> in the context of the PYP </a:t>
            </a:r>
            <a:r>
              <a:rPr lang="en-US" dirty="0" err="1" smtClean="0"/>
              <a:t>programme</a:t>
            </a:r>
            <a:r>
              <a:rPr lang="en-US" dirty="0" smtClean="0"/>
              <a:t> means to convey </a:t>
            </a:r>
            <a:r>
              <a:rPr lang="en-US" dirty="0"/>
              <a:t>learning that has relevance across the subject areas and more importantly</a:t>
            </a:r>
            <a:r>
              <a:rPr lang="en-US" dirty="0" smtClean="0"/>
              <a:t>, learning </a:t>
            </a:r>
            <a:r>
              <a:rPr lang="en-US" dirty="0"/>
              <a:t>that transcends the confines of the subject areas to connect to what is real in the 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Surrounds the 5 essential elements : Themes, key concepts, </a:t>
            </a:r>
            <a:r>
              <a:rPr lang="en-US" dirty="0" err="1" smtClean="0"/>
              <a:t>trandisciplinary</a:t>
            </a:r>
            <a:r>
              <a:rPr lang="en-US" dirty="0" smtClean="0"/>
              <a:t> skills, attitudes and action, along with the Learner Profile.</a:t>
            </a:r>
          </a:p>
          <a:p>
            <a:r>
              <a:rPr lang="en-US" dirty="0" smtClean="0"/>
              <a:t>IB hopes the PYP exemplifies: the need for coherence in curriculum, schools being a learning community, collaborative and discovery approach to issue and </a:t>
            </a:r>
            <a:r>
              <a:rPr lang="en-US" dirty="0" smtClean="0">
                <a:solidFill>
                  <a:srgbClr val="0070C0"/>
                </a:solidFill>
              </a:rPr>
              <a:t>inquiry based learning</a:t>
            </a:r>
            <a:r>
              <a:rPr lang="en-US" dirty="0" smtClean="0"/>
              <a:t>, and being active and participatory in promoting critical thinking.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68" y="4420205"/>
            <a:ext cx="2946786" cy="24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IB goal of the </a:t>
            </a:r>
            <a:r>
              <a:rPr lang="en-US" dirty="0" err="1" smtClean="0"/>
              <a:t>transdisciplinary</a:t>
            </a:r>
            <a:r>
              <a:rPr lang="en-US" dirty="0" smtClean="0"/>
              <a:t> themes?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55988"/>
          </a:xfrm>
        </p:spPr>
        <p:txBody>
          <a:bodyPr>
            <a:normAutofit/>
          </a:bodyPr>
          <a:lstStyle/>
          <a:p>
            <a:r>
              <a:rPr lang="en-US" dirty="0"/>
              <a:t>The challenge for the PYP, since its inception, has been to define the knowledge component—what is </a:t>
            </a:r>
            <a:r>
              <a:rPr lang="en-US" dirty="0" smtClean="0"/>
              <a:t>worth knowing </a:t>
            </a:r>
            <a:r>
              <a:rPr lang="en-US" dirty="0"/>
              <a:t>that is of relevance to 3–12 year olds, wherever they are in the world and regardless of which </a:t>
            </a:r>
            <a:r>
              <a:rPr lang="en-US" dirty="0" smtClean="0"/>
              <a:t>ethnic or cultural </a:t>
            </a:r>
            <a:r>
              <a:rPr lang="en-US" dirty="0"/>
              <a:t>group they belong to. </a:t>
            </a:r>
            <a:endParaRPr lang="en-US" dirty="0" smtClean="0"/>
          </a:p>
          <a:p>
            <a:r>
              <a:rPr lang="en-US" dirty="0"/>
              <a:t>The resolution of this dilemma in the PYP is the defining of six </a:t>
            </a:r>
            <a:r>
              <a:rPr lang="en-US" dirty="0" smtClean="0"/>
              <a:t>globally significant </a:t>
            </a:r>
            <a:r>
              <a:rPr lang="en-US" dirty="0" err="1"/>
              <a:t>transdisciplinary</a:t>
            </a:r>
            <a:r>
              <a:rPr lang="en-US" dirty="0"/>
              <a:t> themes that resonate with, and allow us to explore, our </a:t>
            </a:r>
            <a:r>
              <a:rPr lang="en-US" dirty="0" smtClean="0"/>
              <a:t>human </a:t>
            </a:r>
            <a:r>
              <a:rPr lang="en-US" dirty="0"/>
              <a:t>commonality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significant because:</a:t>
            </a:r>
          </a:p>
          <a:p>
            <a:pPr lvl="1"/>
            <a:r>
              <a:rPr lang="en-US" dirty="0" smtClean="0"/>
              <a:t>They contribute to the uniqueness of the PYP</a:t>
            </a:r>
          </a:p>
          <a:p>
            <a:pPr lvl="1"/>
            <a:r>
              <a:rPr lang="en-US" dirty="0" smtClean="0"/>
              <a:t>They ensure and extend the international dimension of the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They require learning about what is “real” in the world</a:t>
            </a:r>
          </a:p>
          <a:p>
            <a:pPr lvl="1"/>
            <a:r>
              <a:rPr lang="en-US" dirty="0" smtClean="0"/>
              <a:t>The indicate the complexity and the connectedness of the human condition.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1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transdisciplinary</a:t>
            </a:r>
            <a:r>
              <a:rPr lang="en-US" dirty="0" smtClean="0"/>
              <a:t> themes: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IB aims </a:t>
            </a:r>
            <a:r>
              <a:rPr lang="en-US" sz="2400" dirty="0"/>
              <a:t>for these themes </a:t>
            </a:r>
            <a:r>
              <a:rPr lang="en-US" sz="2400" dirty="0" smtClean="0"/>
              <a:t>to not be </a:t>
            </a:r>
            <a:r>
              <a:rPr lang="en-US" sz="2400" dirty="0"/>
              <a:t>derived from the traditional subject areas but, in </a:t>
            </a:r>
            <a:r>
              <a:rPr lang="en-US" sz="2400" dirty="0" smtClean="0"/>
              <a:t>their scope</a:t>
            </a:r>
            <a:r>
              <a:rPr lang="en-US" sz="2400" dirty="0"/>
              <a:t>, they transcend them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r>
              <a:rPr lang="en-US" sz="2400" dirty="0" smtClean="0"/>
              <a:t>This is the change in the thinking of the IB to more holistic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29" y="2541408"/>
            <a:ext cx="7005380" cy="42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0"/>
            <a:ext cx="10552670" cy="68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inquiry based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7569"/>
            <a:ext cx="10240106" cy="4695566"/>
          </a:xfrm>
        </p:spPr>
        <p:txBody>
          <a:bodyPr>
            <a:normAutofit/>
          </a:bodyPr>
          <a:lstStyle/>
          <a:p>
            <a:r>
              <a:rPr lang="en-US" sz="2600" dirty="0"/>
              <a:t>IBL is a process where students are involved in their learning, formulate questions, investigate widely and then build new understandings, meanings, and knowledge. </a:t>
            </a:r>
          </a:p>
          <a:p>
            <a:r>
              <a:rPr lang="en-US" sz="2600" dirty="0"/>
              <a:t>The knowledge is new to the students and may be used to answer a question, to develop a solution, or to support a position or point of view.</a:t>
            </a:r>
          </a:p>
          <a:p>
            <a:r>
              <a:rPr lang="en-US" sz="2600" dirty="0"/>
              <a:t>The knowledge is usually presented to others and may result in some sort of action.</a:t>
            </a:r>
          </a:p>
          <a:p>
            <a:r>
              <a:rPr lang="en-US" sz="2600" dirty="0"/>
              <a:t>According to research, IBL will help students become more creative, positive, and independent.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classrooms using IBL successfully: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Inquiry is in the form of real-life problems within the context of the curriculum/community.</a:t>
            </a:r>
          </a:p>
          <a:p>
            <a:r>
              <a:rPr lang="en-US" sz="2400" dirty="0"/>
              <a:t>Inquiry capitalizes on student curiosity.</a:t>
            </a:r>
          </a:p>
          <a:p>
            <a:r>
              <a:rPr lang="en-US" sz="2400" dirty="0"/>
              <a:t>Data and information are actively used, interpreted, refined, digested, and discussed.</a:t>
            </a:r>
          </a:p>
          <a:p>
            <a:r>
              <a:rPr lang="en-US" sz="2400" dirty="0"/>
              <a:t>Community and society are connected with the inquiry.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0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inquiry look like?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3159" y="1742303"/>
            <a:ext cx="2400300" cy="25331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Inquiry, interpreted in the broadest sense, is the process initiated by the students or the teacher that moves the students from their current level of understanding to a new and deeper level of understanding</a:t>
            </a:r>
            <a:r>
              <a:rPr lang="en-US" i="1" dirty="0"/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0542" y="1453977"/>
            <a:ext cx="7570712" cy="523514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This can mean: </a:t>
            </a:r>
          </a:p>
          <a:p>
            <a:pPr lvl="1"/>
            <a:r>
              <a:rPr lang="en-US" sz="2400" dirty="0"/>
              <a:t>exploring, wondering and questioning </a:t>
            </a:r>
          </a:p>
          <a:p>
            <a:pPr lvl="1"/>
            <a:r>
              <a:rPr lang="en-US" sz="2400" dirty="0"/>
              <a:t>experimenting and playing with possibilities </a:t>
            </a:r>
          </a:p>
          <a:p>
            <a:pPr lvl="1"/>
            <a:r>
              <a:rPr lang="en-US" sz="2400" dirty="0"/>
              <a:t>making connections between previous learning and current learning </a:t>
            </a:r>
          </a:p>
          <a:p>
            <a:pPr lvl="1"/>
            <a:r>
              <a:rPr lang="en-US" sz="2400" dirty="0"/>
              <a:t>making predictions and acting purposefully to see what happens </a:t>
            </a:r>
          </a:p>
          <a:p>
            <a:pPr lvl="1"/>
            <a:r>
              <a:rPr lang="en-US" sz="2400" dirty="0"/>
              <a:t>collecting data and reporting findings </a:t>
            </a:r>
          </a:p>
          <a:p>
            <a:pPr lvl="1"/>
            <a:r>
              <a:rPr lang="en-US" sz="2400" dirty="0"/>
              <a:t>clarifying existing ideas and reappraising perceptions of events</a:t>
            </a:r>
          </a:p>
          <a:p>
            <a:pPr lvl="1"/>
            <a:r>
              <a:rPr lang="en-US" sz="2400" dirty="0"/>
              <a:t> deepening understanding through the application of a concept </a:t>
            </a:r>
          </a:p>
          <a:p>
            <a:pPr lvl="1"/>
            <a:r>
              <a:rPr lang="en-US" sz="2400" dirty="0"/>
              <a:t>making and testing theories</a:t>
            </a:r>
          </a:p>
          <a:p>
            <a:pPr lvl="1"/>
            <a:r>
              <a:rPr lang="en-US" sz="2400" dirty="0"/>
              <a:t> researching and seeking information </a:t>
            </a:r>
          </a:p>
          <a:p>
            <a:pPr lvl="1"/>
            <a:r>
              <a:rPr lang="en-US" sz="2400" dirty="0"/>
              <a:t>taking and defending a position</a:t>
            </a:r>
          </a:p>
          <a:p>
            <a:pPr lvl="1"/>
            <a:r>
              <a:rPr lang="en-US" sz="2400" dirty="0"/>
              <a:t> solving problems in a variety of ways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0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Ibl</a:t>
            </a:r>
            <a:r>
              <a:rPr lang="en-US" dirty="0" smtClean="0"/>
              <a:t> is about making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602261"/>
            <a:ext cx="10503717" cy="4996247"/>
          </a:xfrm>
        </p:spPr>
        <p:txBody>
          <a:bodyPr/>
          <a:lstStyle/>
          <a:p>
            <a:r>
              <a:rPr lang="en-US" sz="2400" dirty="0"/>
              <a:t>Some ways students can make connections by:</a:t>
            </a:r>
          </a:p>
          <a:p>
            <a:pPr lvl="1"/>
            <a:r>
              <a:rPr lang="en-US" sz="2400" dirty="0"/>
              <a:t>Bringing in objects/artifacts</a:t>
            </a:r>
          </a:p>
          <a:p>
            <a:pPr lvl="1"/>
            <a:r>
              <a:rPr lang="en-US" sz="2400" dirty="0"/>
              <a:t>Describing experiences</a:t>
            </a:r>
          </a:p>
          <a:p>
            <a:pPr lvl="1"/>
            <a:r>
              <a:rPr lang="en-US" sz="2400" dirty="0"/>
              <a:t>Reading literature that encourages their own stories</a:t>
            </a:r>
          </a:p>
          <a:p>
            <a:pPr lvl="1"/>
            <a:r>
              <a:rPr lang="en-US" sz="2400" dirty="0"/>
              <a:t>Creating works of art that reflect thoughts</a:t>
            </a:r>
          </a:p>
          <a:p>
            <a:pPr lvl="1"/>
            <a:r>
              <a:rPr lang="en-US" sz="2400" dirty="0"/>
              <a:t>Role playing situations</a:t>
            </a:r>
          </a:p>
          <a:p>
            <a:pPr lvl="1"/>
            <a:r>
              <a:rPr lang="en-US" sz="2400" dirty="0"/>
              <a:t>Writing or sketching responses</a:t>
            </a:r>
          </a:p>
          <a:p>
            <a:pPr lvl="1"/>
            <a:r>
              <a:rPr lang="en-US" sz="2400" dirty="0"/>
              <a:t>Conducting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9704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164</TotalTime>
  <Words>665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Badge</vt:lpstr>
      <vt:lpstr>IB Parent Night #2 The 6 themes &amp; the inquiry cycle</vt:lpstr>
      <vt:lpstr>What is transdisciplinary in the PYP?</vt:lpstr>
      <vt:lpstr>What is the IB goal of the transdisciplinary themes?</vt:lpstr>
      <vt:lpstr>The transdisciplinary themes:</vt:lpstr>
      <vt:lpstr>PowerPoint Presentation</vt:lpstr>
      <vt:lpstr>Why inquiry based learning?</vt:lpstr>
      <vt:lpstr>Characteristics of classrooms using IBL successfully:</vt:lpstr>
      <vt:lpstr>What does inquiry look like?</vt:lpstr>
      <vt:lpstr>Ibl is about making connections</vt:lpstr>
      <vt:lpstr>What is the difference?</vt:lpstr>
      <vt:lpstr>The learning-teaching continuum:</vt:lpstr>
      <vt:lpstr>Inquiry model:</vt:lpstr>
      <vt:lpstr>some samples of inquiry model in a classroom:</vt:lpstr>
      <vt:lpstr>PowerPoint Presentation</vt:lpstr>
      <vt:lpstr>PowerPoint Presentation</vt:lpstr>
      <vt:lpstr>Thank you!</vt:lpstr>
    </vt:vector>
  </TitlesOfParts>
  <Company>Franklin Academy Boynton Beach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Parent Night #2 The 6 themes &amp; the inquiry cycle</dc:title>
  <dc:creator>Ashley Packard</dc:creator>
  <cp:lastModifiedBy>Ashley Packard</cp:lastModifiedBy>
  <cp:revision>10</cp:revision>
  <cp:lastPrinted>2018-02-15T14:18:57Z</cp:lastPrinted>
  <dcterms:created xsi:type="dcterms:W3CDTF">2018-02-15T13:01:27Z</dcterms:created>
  <dcterms:modified xsi:type="dcterms:W3CDTF">2018-02-15T18:49:48Z</dcterms:modified>
</cp:coreProperties>
</file>